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8" r:id="rId4"/>
    <p:sldId id="269" r:id="rId5"/>
    <p:sldId id="270" r:id="rId6"/>
    <p:sldId id="257" r:id="rId7"/>
    <p:sldId id="260" r:id="rId8"/>
    <p:sldId id="263" r:id="rId9"/>
    <p:sldId id="261" r:id="rId10"/>
    <p:sldId id="266" r:id="rId11"/>
    <p:sldId id="272" r:id="rId12"/>
    <p:sldId id="265" r:id="rId13"/>
    <p:sldId id="264" r:id="rId14"/>
    <p:sldId id="267" r:id="rId15"/>
    <p:sldId id="271" r:id="rId16"/>
    <p:sldId id="262" r:id="rId17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61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1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4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2.svg"/><Relationship Id="rId10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8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4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4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4.png"/><Relationship Id="rId7" Type="http://schemas.openxmlformats.org/officeDocument/2006/relationships/image" Target="../media/image9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3" Type="http://schemas.openxmlformats.org/officeDocument/2006/relationships/image" Target="../media/image1.png"/><Relationship Id="rId7" Type="http://schemas.openxmlformats.org/officeDocument/2006/relationships/image" Target="../media/image106.sv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svg"/><Relationship Id="rId15" Type="http://schemas.openxmlformats.org/officeDocument/2006/relationships/image" Target="../media/image114.sv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Relationship Id="rId30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3.svg"/><Relationship Id="rId18" Type="http://schemas.openxmlformats.org/officeDocument/2006/relationships/image" Target="../media/image11.png"/><Relationship Id="rId3" Type="http://schemas.openxmlformats.org/officeDocument/2006/relationships/image" Target="../media/image38.png"/><Relationship Id="rId21" Type="http://schemas.openxmlformats.org/officeDocument/2006/relationships/image" Target="../media/image47.svg"/><Relationship Id="rId7" Type="http://schemas.openxmlformats.org/officeDocument/2006/relationships/image" Target="../media/image40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2.svg"/><Relationship Id="rId5" Type="http://schemas.openxmlformats.org/officeDocument/2006/relationships/image" Target="../media/image39.svg"/><Relationship Id="rId15" Type="http://schemas.openxmlformats.org/officeDocument/2006/relationships/image" Target="../media/image44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41.svg"/><Relationship Id="rId14" Type="http://schemas.openxmlformats.org/officeDocument/2006/relationships/image" Target="../media/image34.png"/><Relationship Id="rId2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1.svg"/><Relationship Id="rId18" Type="http://schemas.openxmlformats.org/officeDocument/2006/relationships/image" Target="../media/image11.png"/><Relationship Id="rId3" Type="http://schemas.openxmlformats.org/officeDocument/2006/relationships/image" Target="../media/image38.png"/><Relationship Id="rId21" Type="http://schemas.openxmlformats.org/officeDocument/2006/relationships/image" Target="../media/image54.svg"/><Relationship Id="rId7" Type="http://schemas.openxmlformats.org/officeDocument/2006/relationships/image" Target="../media/image48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50.svg"/><Relationship Id="rId5" Type="http://schemas.openxmlformats.org/officeDocument/2006/relationships/image" Target="../media/image39.svg"/><Relationship Id="rId15" Type="http://schemas.openxmlformats.org/officeDocument/2006/relationships/image" Target="../media/image52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49.svg"/><Relationship Id="rId14" Type="http://schemas.openxmlformats.org/officeDocument/2006/relationships/image" Target="../media/image34.png"/><Relationship Id="rId2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0.svg"/><Relationship Id="rId18" Type="http://schemas.openxmlformats.org/officeDocument/2006/relationships/image" Target="../media/image11.png"/><Relationship Id="rId3" Type="http://schemas.openxmlformats.org/officeDocument/2006/relationships/image" Target="../media/image55.png"/><Relationship Id="rId21" Type="http://schemas.openxmlformats.org/officeDocument/2006/relationships/image" Target="../media/image63.svg"/><Relationship Id="rId7" Type="http://schemas.openxmlformats.org/officeDocument/2006/relationships/image" Target="../media/image5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59.svg"/><Relationship Id="rId5" Type="http://schemas.openxmlformats.org/officeDocument/2006/relationships/image" Target="../media/image56.svg"/><Relationship Id="rId15" Type="http://schemas.openxmlformats.org/officeDocument/2006/relationships/image" Target="../media/image61.svg"/><Relationship Id="rId10" Type="http://schemas.openxmlformats.org/officeDocument/2006/relationships/image" Target="../media/image30.png"/><Relationship Id="rId19" Type="http://schemas.openxmlformats.org/officeDocument/2006/relationships/image" Target="../media/image45.svg"/><Relationship Id="rId4" Type="http://schemas.openxmlformats.org/officeDocument/2006/relationships/image" Target="../media/image24.png"/><Relationship Id="rId9" Type="http://schemas.openxmlformats.org/officeDocument/2006/relationships/image" Target="../media/image58.svg"/><Relationship Id="rId14" Type="http://schemas.openxmlformats.org/officeDocument/2006/relationships/image" Target="../media/image34.png"/><Relationship Id="rId2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8.svg"/><Relationship Id="rId18" Type="http://schemas.openxmlformats.org/officeDocument/2006/relationships/image" Target="../media/image36.png"/><Relationship Id="rId3" Type="http://schemas.openxmlformats.org/officeDocument/2006/relationships/image" Target="../media/image64.png"/><Relationship Id="rId21" Type="http://schemas.openxmlformats.org/officeDocument/2006/relationships/image" Target="../media/image72.svg"/><Relationship Id="rId7" Type="http://schemas.openxmlformats.org/officeDocument/2006/relationships/image" Target="../media/image65.svg"/><Relationship Id="rId12" Type="http://schemas.openxmlformats.org/officeDocument/2006/relationships/image" Target="../media/image30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7.svg"/><Relationship Id="rId5" Type="http://schemas.openxmlformats.org/officeDocument/2006/relationships/image" Target="../media/image12.svg"/><Relationship Id="rId15" Type="http://schemas.openxmlformats.org/officeDocument/2006/relationships/image" Target="../media/image69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11.png"/><Relationship Id="rId9" Type="http://schemas.openxmlformats.org/officeDocument/2006/relationships/image" Target="../media/image66.svg"/><Relationship Id="rId14" Type="http://schemas.openxmlformats.org/officeDocument/2006/relationships/image" Target="../media/image32.png"/><Relationship Id="rId2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1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11" Type="http://schemas.openxmlformats.org/officeDocument/2006/relationships/image" Target="../media/image9.jp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12.sv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34.png"/><Relationship Id="rId18" Type="http://schemas.openxmlformats.org/officeDocument/2006/relationships/image" Target="../media/image12.svg"/><Relationship Id="rId3" Type="http://schemas.openxmlformats.org/officeDocument/2006/relationships/image" Target="../media/image24.png"/><Relationship Id="rId21" Type="http://schemas.openxmlformats.org/officeDocument/2006/relationships/image" Target="../media/image89.svg"/><Relationship Id="rId7" Type="http://schemas.openxmlformats.org/officeDocument/2006/relationships/image" Target="../media/image28.png"/><Relationship Id="rId12" Type="http://schemas.openxmlformats.org/officeDocument/2006/relationships/image" Target="../media/image85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sv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11" Type="http://schemas.openxmlformats.org/officeDocument/2006/relationships/image" Target="../media/image32.png"/><Relationship Id="rId5" Type="http://schemas.openxmlformats.org/officeDocument/2006/relationships/image" Target="../media/image80.png"/><Relationship Id="rId15" Type="http://schemas.openxmlformats.org/officeDocument/2006/relationships/image" Target="../media/image36.png"/><Relationship Id="rId23" Type="http://schemas.openxmlformats.org/officeDocument/2006/relationships/image" Target="../media/image9.jpg"/><Relationship Id="rId10" Type="http://schemas.openxmlformats.org/officeDocument/2006/relationships/image" Target="../media/image84.svg"/><Relationship Id="rId19" Type="http://schemas.openxmlformats.org/officeDocument/2006/relationships/image" Target="../media/image87.png"/><Relationship Id="rId4" Type="http://schemas.openxmlformats.org/officeDocument/2006/relationships/image" Target="../media/image79.svg"/><Relationship Id="rId9" Type="http://schemas.openxmlformats.org/officeDocument/2006/relationships/image" Target="../media/image83.png"/><Relationship Id="rId14" Type="http://schemas.openxmlformats.org/officeDocument/2006/relationships/image" Target="../media/image86.svg"/><Relationship Id="rId2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8987" y="7023100"/>
            <a:ext cx="10055423" cy="364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140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Dialogflow Workshop</a:t>
            </a:r>
            <a:endParaRPr lang="en-US" sz="14000" dirty="0"/>
          </a:p>
        </p:txBody>
      </p:sp>
      <p:sp>
        <p:nvSpPr>
          <p:cNvPr id="5" name="Shape 2"/>
          <p:cNvSpPr/>
          <p:nvPr/>
        </p:nvSpPr>
        <p:spPr>
          <a:xfrm>
            <a:off x="20906553" y="7772400"/>
            <a:ext cx="2133867" cy="2133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0906553" y="7772400"/>
            <a:ext cx="2133867" cy="2133600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250" y="8499004"/>
            <a:ext cx="680471" cy="680386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60414" y="8570985"/>
            <a:ext cx="296596" cy="536421"/>
          </a:xfrm>
          <a:prstGeom prst="rect">
            <a:avLst/>
          </a:prstGeom>
        </p:spPr>
      </p:pic>
      <p:pic>
        <p:nvPicPr>
          <p:cNvPr id="9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9954" y="8810848"/>
            <a:ext cx="567057" cy="56699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6368" y="3083136"/>
            <a:ext cx="21699459" cy="190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346368" y="1028700"/>
            <a:ext cx="8654015" cy="159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64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Synapse presents</a:t>
            </a:r>
            <a:endParaRPr lang="en-US" sz="6400" dirty="0"/>
          </a:p>
        </p:txBody>
      </p:sp>
      <p:sp>
        <p:nvSpPr>
          <p:cNvPr id="12" name="Text 5"/>
          <p:cNvSpPr/>
          <p:nvPr/>
        </p:nvSpPr>
        <p:spPr>
          <a:xfrm>
            <a:off x="21402175" y="2347315"/>
            <a:ext cx="3988298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15 Oct 2023</a:t>
            </a:r>
            <a:endParaRPr lang="en-US" sz="3600" dirty="0"/>
          </a:p>
        </p:txBody>
      </p:sp>
      <p:pic>
        <p:nvPicPr>
          <p:cNvPr id="14" name="Picture 13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C030E497-5BC9-C5F6-02D1-AF3A3C0A9F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80153" y="295040"/>
            <a:ext cx="2411533" cy="2424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09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86" y="1371600"/>
            <a:ext cx="15749969" cy="933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7210651" y="2349500"/>
            <a:ext cx="6583937" cy="7391974"/>
          </a:xfrm>
          <a:prstGeom prst="roundRect">
            <a:avLst>
              <a:gd name="adj" fmla="val 10833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6"/>
          <p:cNvSpPr/>
          <p:nvPr/>
        </p:nvSpPr>
        <p:spPr>
          <a:xfrm>
            <a:off x="17718715" y="2692400"/>
            <a:ext cx="5573711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17718715" y="2692400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7718716" y="3476141"/>
            <a:ext cx="5440512" cy="632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dirty="0">
                <a:solidFill>
                  <a:srgbClr val="4B4B4B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Entities in Dialogflow ES are placeholders for specific data types in user input.</a:t>
            </a:r>
            <a:endParaRPr lang="en-US" sz="3600" dirty="0"/>
          </a:p>
          <a:p>
            <a:pPr marL="0" indent="0" algn="l">
              <a:lnSpc>
                <a:spcPts val="4200"/>
              </a:lnSpc>
              <a:buNone/>
            </a:pPr>
            <a:r>
              <a:rPr lang="en-US" sz="3600" dirty="0">
                <a:solidFill>
                  <a:srgbClr val="4B4B4B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They can be system-defined (like dates and numbers) or custom-defined, and they can have synonyms for variation.</a:t>
            </a:r>
            <a:endParaRPr lang="en-US" sz="3600" dirty="0"/>
          </a:p>
        </p:txBody>
      </p:sp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8C5F1C37-716C-3044-CF56-352EA2233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0946" y="13002704"/>
            <a:ext cx="80530" cy="80392"/>
          </a:xfrm>
          <a:prstGeom prst="rect">
            <a:avLst/>
          </a:prstGeom>
        </p:spPr>
      </p:pic>
      <p:pic>
        <p:nvPicPr>
          <p:cNvPr id="14" name="Picture 13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20F71404-5166-F05C-075F-521C8716C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83" y="-55983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09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2571" y="1371600"/>
            <a:ext cx="15116599" cy="933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7213601" y="2539426"/>
            <a:ext cx="6583937" cy="7391974"/>
          </a:xfrm>
          <a:prstGeom prst="roundRect">
            <a:avLst>
              <a:gd name="adj" fmla="val 10833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 sz="3600" b="0" i="0" dirty="0">
              <a:effectLst/>
              <a:latin typeface="DM Sans Medium" pitchFamily="2" charset="0"/>
            </a:endParaRPr>
          </a:p>
          <a:p>
            <a:endParaRPr lang="en-IN" sz="3600" dirty="0">
              <a:latin typeface="DM Sans Medium" pitchFamily="2" charset="0"/>
            </a:endParaRPr>
          </a:p>
          <a:p>
            <a:r>
              <a:rPr lang="en-IN" sz="3600" b="0" i="0" dirty="0">
                <a:effectLst/>
                <a:latin typeface="DM Sans Medium" pitchFamily="2" charset="0"/>
              </a:rPr>
              <a:t>Knowledge in </a:t>
            </a:r>
            <a:r>
              <a:rPr lang="en-IN" sz="3600" b="0" i="0" dirty="0" err="1">
                <a:effectLst/>
                <a:latin typeface="DM Sans Medium" pitchFamily="2" charset="0"/>
              </a:rPr>
              <a:t>Dialogflow</a:t>
            </a:r>
            <a:r>
              <a:rPr lang="en-IN" sz="3600" b="0" i="0" dirty="0">
                <a:effectLst/>
                <a:latin typeface="DM Sans Medium" pitchFamily="2" charset="0"/>
              </a:rPr>
              <a:t> is a </a:t>
            </a:r>
            <a:r>
              <a:rPr lang="en-US" sz="3400" i="0" dirty="0">
                <a:effectLst/>
                <a:latin typeface="DM Sans Medium" pitchFamily="2" charset="0"/>
              </a:rPr>
              <a:t>feature that enables chatbots to access a knowledge base to provide accurate responses to user queries by retrieving information from a predefined source.</a:t>
            </a:r>
            <a:endParaRPr lang="en-IN" sz="3400" dirty="0">
              <a:latin typeface="DM Sans Medium" pitchFamily="2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17718715" y="2692400"/>
            <a:ext cx="5573711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17718715" y="2692400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7718716" y="3476141"/>
            <a:ext cx="5440512" cy="632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600" dirty="0"/>
          </a:p>
        </p:txBody>
      </p:sp>
      <p:pic>
        <p:nvPicPr>
          <p:cNvPr id="14" name="Picture 13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E6DAED7D-70B8-8097-A245-9413FD2E7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22596124" y="12801600"/>
            <a:ext cx="444556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96124" y="12801600"/>
            <a:ext cx="563104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</a:rPr>
              <a:t>10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022" y="1676400"/>
            <a:ext cx="15534042" cy="9271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7210651" y="2349500"/>
            <a:ext cx="6583937" cy="7391974"/>
          </a:xfrm>
          <a:prstGeom prst="roundRect">
            <a:avLst>
              <a:gd name="adj" fmla="val 10833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6"/>
          <p:cNvSpPr/>
          <p:nvPr/>
        </p:nvSpPr>
        <p:spPr>
          <a:xfrm>
            <a:off x="17718715" y="2692400"/>
            <a:ext cx="5573711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17718715" y="2692400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7767225" y="2824166"/>
            <a:ext cx="5643739" cy="601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kern="0" spc="41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Small talk refers to a conversational feature that allows a chatbot to engage in casual and informal conversations with users. </a:t>
            </a:r>
            <a:endParaRPr lang="en-US" sz="3400" dirty="0"/>
          </a:p>
          <a:p>
            <a:pPr marL="0" indent="0" algn="l">
              <a:lnSpc>
                <a:spcPts val="4300"/>
              </a:lnSpc>
              <a:buNone/>
            </a:pPr>
            <a:r>
              <a:rPr lang="en-US" sz="3400" kern="0" spc="41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With small talk enabled, a Dialogflow ES agent can respond to common conversational phrases, greetings, and social niceties. </a:t>
            </a:r>
            <a:endParaRPr lang="en-US" sz="3400" dirty="0"/>
          </a:p>
        </p:txBody>
      </p:sp>
      <p:pic>
        <p:nvPicPr>
          <p:cNvPr id="14" name="Picture 13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8CCE257A-250E-E29F-9F92-FD3C6547A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11</a:t>
            </a:r>
            <a:endParaRPr lang="en-US" sz="2800" dirty="0">
              <a:solidFill>
                <a:srgbClr val="6E6C83">
                  <a:alpha val="100000"/>
                </a:srgbClr>
              </a:solidFill>
              <a:latin typeface="DM Sans Bold" pitchFamily="34" charset="0"/>
              <a:ea typeface="DM Sans Bold" pitchFamily="34" charset="-122"/>
              <a:cs typeface="DM Sans Bold" pitchFamily="34" charset="-120"/>
            </a:endParaRPr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4067" y="698500"/>
            <a:ext cx="18518915" cy="11087100"/>
          </a:xfrm>
          <a:prstGeom prst="rect">
            <a:avLst/>
          </a:prstGeom>
        </p:spPr>
      </p:pic>
      <p:pic>
        <p:nvPicPr>
          <p:cNvPr id="10" name="Picture 9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E27A1327-CA04-DD1B-0076-3263A174D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659632" y="12801600"/>
            <a:ext cx="381048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659632" y="12801600"/>
            <a:ext cx="499596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12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102" y="1574800"/>
            <a:ext cx="21148143" cy="9474200"/>
          </a:xfrm>
          <a:prstGeom prst="rect">
            <a:avLst/>
          </a:prstGeom>
        </p:spPr>
      </p:pic>
      <p:pic>
        <p:nvPicPr>
          <p:cNvPr id="10" name="Picture 9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84B47D33-20DB-061D-D1E3-4AFB79B63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 ">
            <a:extLst>
              <a:ext uri="{FF2B5EF4-FFF2-40B4-BE49-F238E27FC236}">
                <a16:creationId xmlns:a16="http://schemas.microsoft.com/office/drawing/2014/main" id="{4BE8C2B2-1AB7-8FDE-BD87-7D9D94A5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" y="0"/>
            <a:ext cx="24387048" cy="13716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464C298-9152-8BFC-31E1-57F50CD59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5807" y="6858000"/>
            <a:ext cx="45110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5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3908" y="5651500"/>
            <a:ext cx="15627186" cy="334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0"/>
              </a:lnSpc>
              <a:buNone/>
            </a:pPr>
            <a:r>
              <a:rPr lang="en-US" sz="220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Thank you!</a:t>
            </a:r>
            <a:endParaRPr lang="en-US" sz="22000" dirty="0"/>
          </a:p>
        </p:txBody>
      </p:sp>
      <p:sp>
        <p:nvSpPr>
          <p:cNvPr id="5" name="Shape 2"/>
          <p:cNvSpPr/>
          <p:nvPr/>
        </p:nvSpPr>
        <p:spPr>
          <a:xfrm>
            <a:off x="21303170" y="1346200"/>
            <a:ext cx="1742658" cy="174244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1303170" y="1346200"/>
            <a:ext cx="1742658" cy="1742440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65292" y="1753555"/>
            <a:ext cx="244884" cy="244847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65292" y="2061034"/>
            <a:ext cx="244884" cy="256245"/>
          </a:xfrm>
          <a:prstGeom prst="rect">
            <a:avLst/>
          </a:prstGeom>
        </p:spPr>
      </p:pic>
      <p:pic>
        <p:nvPicPr>
          <p:cNvPr id="9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65292" y="2379911"/>
            <a:ext cx="244884" cy="244847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46375" y="2061034"/>
            <a:ext cx="256274" cy="256245"/>
          </a:xfrm>
          <a:prstGeom prst="rect">
            <a:avLst/>
          </a:prstGeom>
        </p:spPr>
      </p:pic>
      <p:pic>
        <p:nvPicPr>
          <p:cNvPr id="11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46368" y="2379911"/>
            <a:ext cx="256274" cy="244847"/>
          </a:xfrm>
          <a:prstGeom prst="rect">
            <a:avLst/>
          </a:prstGeom>
        </p:spPr>
      </p:pic>
      <p:pic>
        <p:nvPicPr>
          <p:cNvPr id="12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38832" y="2379923"/>
            <a:ext cx="244884" cy="244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A0C4B18-529C-6D5F-387E-39D43690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" y="37322"/>
            <a:ext cx="24387048" cy="13716000"/>
          </a:xfrm>
          <a:prstGeom prst="rect">
            <a:avLst/>
          </a:prstGeom>
        </p:spPr>
      </p:pic>
      <p:pic>
        <p:nvPicPr>
          <p:cNvPr id="5" name="Picture 4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FB0227D0-7F25-695A-CC7A-E7460119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37322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2583423" y="12801600"/>
            <a:ext cx="457257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583423" y="12801600"/>
            <a:ext cx="575805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02</a:t>
            </a:r>
            <a:endParaRPr lang="en-US" sz="28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99583" y="1066800"/>
            <a:ext cx="10762478" cy="157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500"/>
              </a:lnSpc>
              <a:buNone/>
            </a:pPr>
            <a:r>
              <a:rPr lang="en-US" sz="88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Dialogflow CX vs ES</a:t>
            </a:r>
            <a:endParaRPr lang="en-US" sz="88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514" y="2794000"/>
            <a:ext cx="9272159" cy="90551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00375" y="2794000"/>
            <a:ext cx="9272159" cy="9055100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843" y="3175000"/>
            <a:ext cx="220620" cy="98041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3984" y="3225800"/>
            <a:ext cx="571571" cy="1143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4308" y="3517900"/>
            <a:ext cx="4369346" cy="9652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1483" y="3429000"/>
            <a:ext cx="127016" cy="88900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134442" y="3581400"/>
            <a:ext cx="3607251" cy="8763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0442822" y="4902200"/>
            <a:ext cx="3488703" cy="1037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Conversation</a:t>
            </a:r>
            <a:endParaRPr lang="en-US" sz="3500" dirty="0"/>
          </a:p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Control</a:t>
            </a:r>
            <a:endParaRPr lang="en-US" sz="3500" dirty="0"/>
          </a:p>
        </p:txBody>
      </p:sp>
      <p:sp>
        <p:nvSpPr>
          <p:cNvPr id="17" name="Text 7"/>
          <p:cNvSpPr/>
          <p:nvPr/>
        </p:nvSpPr>
        <p:spPr>
          <a:xfrm>
            <a:off x="10709555" y="6286500"/>
            <a:ext cx="2955236" cy="65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Agent</a:t>
            </a:r>
            <a:endParaRPr lang="en-US" sz="3500" dirty="0"/>
          </a:p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complexity</a:t>
            </a:r>
            <a:endParaRPr lang="en-US" sz="3500" dirty="0"/>
          </a:p>
        </p:txBody>
      </p:sp>
      <p:sp>
        <p:nvSpPr>
          <p:cNvPr id="18" name="Text 8"/>
          <p:cNvSpPr/>
          <p:nvPr/>
        </p:nvSpPr>
        <p:spPr>
          <a:xfrm>
            <a:off x="10658749" y="7975600"/>
            <a:ext cx="3221969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Integrations</a:t>
            </a:r>
            <a:endParaRPr lang="en-US" sz="3500" dirty="0"/>
          </a:p>
        </p:txBody>
      </p:sp>
      <p:sp>
        <p:nvSpPr>
          <p:cNvPr id="19" name="Text 9"/>
          <p:cNvSpPr/>
          <p:nvPr/>
        </p:nvSpPr>
        <p:spPr>
          <a:xfrm>
            <a:off x="11090603" y="9258300"/>
            <a:ext cx="2180439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Pricing</a:t>
            </a:r>
            <a:endParaRPr lang="en-US" sz="3500" dirty="0"/>
          </a:p>
        </p:txBody>
      </p:sp>
      <p:sp>
        <p:nvSpPr>
          <p:cNvPr id="20" name="Text 10"/>
          <p:cNvSpPr/>
          <p:nvPr/>
        </p:nvSpPr>
        <p:spPr>
          <a:xfrm>
            <a:off x="2250298" y="5067300"/>
            <a:ext cx="6613293" cy="795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Flows, Pages, State handlers</a:t>
            </a:r>
            <a:endParaRPr lang="en-US" sz="3500" dirty="0"/>
          </a:p>
        </p:txBody>
      </p:sp>
      <p:sp>
        <p:nvSpPr>
          <p:cNvPr id="21" name="Text 11"/>
          <p:cNvSpPr/>
          <p:nvPr/>
        </p:nvSpPr>
        <p:spPr>
          <a:xfrm>
            <a:off x="16463374" y="5067300"/>
            <a:ext cx="5114506" cy="6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Intents and Contexts</a:t>
            </a:r>
            <a:endParaRPr lang="en-US" sz="3500" dirty="0"/>
          </a:p>
        </p:txBody>
      </p:sp>
      <p:sp>
        <p:nvSpPr>
          <p:cNvPr id="22" name="Text 12"/>
          <p:cNvSpPr/>
          <p:nvPr/>
        </p:nvSpPr>
        <p:spPr>
          <a:xfrm>
            <a:off x="2821869" y="6045200"/>
            <a:ext cx="5457449" cy="78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Can handle large and complex agents</a:t>
            </a:r>
            <a:endParaRPr lang="en-US" sz="3500" dirty="0"/>
          </a:p>
        </p:txBody>
      </p:sp>
      <p:sp>
        <p:nvSpPr>
          <p:cNvPr id="23" name="Text 13"/>
          <p:cNvSpPr/>
          <p:nvPr/>
        </p:nvSpPr>
        <p:spPr>
          <a:xfrm>
            <a:off x="16653898" y="6146800"/>
            <a:ext cx="4555636" cy="821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Can handle small to medium agents</a:t>
            </a:r>
            <a:endParaRPr lang="en-US" sz="3500" dirty="0"/>
          </a:p>
        </p:txBody>
      </p:sp>
      <p:sp>
        <p:nvSpPr>
          <p:cNvPr id="24" name="Text 14"/>
          <p:cNvSpPr/>
          <p:nvPr/>
        </p:nvSpPr>
        <p:spPr>
          <a:xfrm>
            <a:off x="2999692" y="7518400"/>
            <a:ext cx="4898579" cy="88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Can be integrated with a large number of APIs</a:t>
            </a:r>
            <a:endParaRPr lang="en-US" sz="3500" dirty="0"/>
          </a:p>
        </p:txBody>
      </p:sp>
      <p:sp>
        <p:nvSpPr>
          <p:cNvPr id="25" name="Text 15"/>
          <p:cNvSpPr/>
          <p:nvPr/>
        </p:nvSpPr>
        <p:spPr>
          <a:xfrm>
            <a:off x="16463374" y="7556500"/>
            <a:ext cx="4669950" cy="808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Can be integrated with a small number of APIs</a:t>
            </a:r>
            <a:endParaRPr lang="en-US" sz="3500" dirty="0"/>
          </a:p>
        </p:txBody>
      </p:sp>
      <p:sp>
        <p:nvSpPr>
          <p:cNvPr id="26" name="Text 16"/>
          <p:cNvSpPr/>
          <p:nvPr/>
        </p:nvSpPr>
        <p:spPr>
          <a:xfrm>
            <a:off x="2999692" y="9372600"/>
            <a:ext cx="4822369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More expensive</a:t>
            </a:r>
            <a:endParaRPr lang="en-US" sz="3500" dirty="0"/>
          </a:p>
        </p:txBody>
      </p:sp>
      <p:sp>
        <p:nvSpPr>
          <p:cNvPr id="27" name="Text 17"/>
          <p:cNvSpPr/>
          <p:nvPr/>
        </p:nvSpPr>
        <p:spPr>
          <a:xfrm>
            <a:off x="16755511" y="9347200"/>
            <a:ext cx="4161887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500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Less expensive</a:t>
            </a:r>
            <a:endParaRPr lang="en-US" sz="3500" dirty="0"/>
          </a:p>
        </p:txBody>
      </p:sp>
      <p:sp>
        <p:nvSpPr>
          <p:cNvPr id="28" name="Shape 18"/>
          <p:cNvSpPr/>
          <p:nvPr/>
        </p:nvSpPr>
        <p:spPr>
          <a:xfrm>
            <a:off x="3327816" y="3492500"/>
            <a:ext cx="292137" cy="889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19"/>
          <p:cNvSpPr/>
          <p:nvPr/>
        </p:nvSpPr>
        <p:spPr>
          <a:xfrm>
            <a:off x="1346368" y="12738100"/>
            <a:ext cx="4720500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0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1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8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11160" y="12906235"/>
            <a:ext cx="76951" cy="76820"/>
          </a:xfrm>
          <a:prstGeom prst="rect">
            <a:avLst/>
          </a:prstGeom>
        </p:spPr>
      </p:pic>
      <p:pic>
        <p:nvPicPr>
          <p:cNvPr id="33" name="Image 9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160" y="13002701"/>
            <a:ext cx="76951" cy="80392"/>
          </a:xfrm>
          <a:prstGeom prst="rect">
            <a:avLst/>
          </a:prstGeom>
        </p:spPr>
      </p:pic>
      <p:pic>
        <p:nvPicPr>
          <p:cNvPr id="34" name="Image 10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11160" y="13102744"/>
            <a:ext cx="76951" cy="76820"/>
          </a:xfrm>
          <a:prstGeom prst="rect">
            <a:avLst/>
          </a:prstGeom>
        </p:spPr>
      </p:pic>
      <p:pic>
        <p:nvPicPr>
          <p:cNvPr id="35" name="Image 11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10946" y="13002701"/>
            <a:ext cx="80530" cy="80392"/>
          </a:xfrm>
          <a:prstGeom prst="rect">
            <a:avLst/>
          </a:prstGeom>
        </p:spPr>
      </p:pic>
      <p:pic>
        <p:nvPicPr>
          <p:cNvPr id="36" name="Image 12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10946" y="13102744"/>
            <a:ext cx="80530" cy="76820"/>
          </a:xfrm>
          <a:prstGeom prst="rect">
            <a:avLst/>
          </a:prstGeom>
        </p:spPr>
      </p:pic>
      <p:pic>
        <p:nvPicPr>
          <p:cNvPr id="37" name="Image 13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14304" y="13102744"/>
            <a:ext cx="76951" cy="76820"/>
          </a:xfrm>
          <a:prstGeom prst="rect">
            <a:avLst/>
          </a:prstGeom>
        </p:spPr>
      </p:pic>
      <p:pic>
        <p:nvPicPr>
          <p:cNvPr id="38" name="Image 14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2713650" y="12801600"/>
            <a:ext cx="3471767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Version differences</a:t>
            </a:r>
            <a:endParaRPr lang="en-US" sz="2800" dirty="0"/>
          </a:p>
        </p:txBody>
      </p:sp>
      <p:pic>
        <p:nvPicPr>
          <p:cNvPr id="41" name="Picture 40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2DE2A596-6CB4-FD48-5E30-A8D207E8B1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70721" y="12801600"/>
            <a:ext cx="469959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70721" y="12801600"/>
            <a:ext cx="588507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1346368" y="12738100"/>
            <a:ext cx="8061018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161" y="12906234"/>
            <a:ext cx="76951" cy="76820"/>
          </a:xfrm>
          <a:prstGeom prst="rect">
            <a:avLst/>
          </a:prstGeom>
        </p:spPr>
      </p:pic>
      <p:pic>
        <p:nvPicPr>
          <p:cNvPr id="12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1161" y="13002700"/>
            <a:ext cx="76951" cy="80393"/>
          </a:xfrm>
          <a:prstGeom prst="rect">
            <a:avLst/>
          </a:prstGeom>
        </p:spPr>
      </p:pic>
      <p:pic>
        <p:nvPicPr>
          <p:cNvPr id="13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1161" y="13102745"/>
            <a:ext cx="76951" cy="76820"/>
          </a:xfrm>
          <a:prstGeom prst="rect">
            <a:avLst/>
          </a:prstGeom>
        </p:spPr>
      </p:pic>
      <p:pic>
        <p:nvPicPr>
          <p:cNvPr id="14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0946" y="13002700"/>
            <a:ext cx="80529" cy="80393"/>
          </a:xfrm>
          <a:prstGeom prst="rect">
            <a:avLst/>
          </a:prstGeom>
        </p:spPr>
      </p:pic>
      <p:pic>
        <p:nvPicPr>
          <p:cNvPr id="15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0946" y="13102745"/>
            <a:ext cx="80529" cy="76820"/>
          </a:xfrm>
          <a:prstGeom prst="rect">
            <a:avLst/>
          </a:prstGeom>
        </p:spPr>
      </p:pic>
      <p:pic>
        <p:nvPicPr>
          <p:cNvPr id="16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4305" y="13102745"/>
            <a:ext cx="76951" cy="76820"/>
          </a:xfrm>
          <a:prstGeom prst="rect">
            <a:avLst/>
          </a:prstGeom>
        </p:spPr>
      </p:pic>
      <p:pic>
        <p:nvPicPr>
          <p:cNvPr id="17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2713650" y="12801600"/>
            <a:ext cx="6812285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Starting out with your Dialogflow Agent</a:t>
            </a:r>
            <a:endParaRPr lang="en-US" sz="2800" dirty="0"/>
          </a:p>
        </p:txBody>
      </p:sp>
      <p:pic>
        <p:nvPicPr>
          <p:cNvPr id="19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6368" y="12371513"/>
            <a:ext cx="21694311" cy="12700"/>
          </a:xfrm>
          <a:prstGeom prst="rect">
            <a:avLst/>
          </a:prstGeom>
        </p:spPr>
      </p:pic>
      <p:pic>
        <p:nvPicPr>
          <p:cNvPr id="20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1448" y="1968500"/>
            <a:ext cx="20424153" cy="9271000"/>
          </a:xfrm>
          <a:prstGeom prst="rect">
            <a:avLst/>
          </a:prstGeom>
        </p:spPr>
      </p:pic>
      <p:pic>
        <p:nvPicPr>
          <p:cNvPr id="21" name="Picture 20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8A910213-0DA8-6CCE-39CD-97BFFEA344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</a:rPr>
              <a:t>04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1346368" y="12738100"/>
            <a:ext cx="8061018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161" y="12906234"/>
            <a:ext cx="76951" cy="76820"/>
          </a:xfrm>
          <a:prstGeom prst="rect">
            <a:avLst/>
          </a:prstGeom>
        </p:spPr>
      </p:pic>
      <p:pic>
        <p:nvPicPr>
          <p:cNvPr id="12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1161" y="13002699"/>
            <a:ext cx="76951" cy="80394"/>
          </a:xfrm>
          <a:prstGeom prst="rect">
            <a:avLst/>
          </a:prstGeom>
        </p:spPr>
      </p:pic>
      <p:pic>
        <p:nvPicPr>
          <p:cNvPr id="13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1161" y="13102744"/>
            <a:ext cx="76951" cy="76820"/>
          </a:xfrm>
          <a:prstGeom prst="rect">
            <a:avLst/>
          </a:prstGeom>
        </p:spPr>
      </p:pic>
      <p:pic>
        <p:nvPicPr>
          <p:cNvPr id="14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0946" y="13002699"/>
            <a:ext cx="80529" cy="80394"/>
          </a:xfrm>
          <a:prstGeom prst="rect">
            <a:avLst/>
          </a:prstGeom>
        </p:spPr>
      </p:pic>
      <p:pic>
        <p:nvPicPr>
          <p:cNvPr id="15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0946" y="13102744"/>
            <a:ext cx="80529" cy="76820"/>
          </a:xfrm>
          <a:prstGeom prst="rect">
            <a:avLst/>
          </a:prstGeom>
        </p:spPr>
      </p:pic>
      <p:pic>
        <p:nvPicPr>
          <p:cNvPr id="16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4305" y="13102744"/>
            <a:ext cx="76951" cy="76820"/>
          </a:xfrm>
          <a:prstGeom prst="rect">
            <a:avLst/>
          </a:prstGeom>
        </p:spPr>
      </p:pic>
      <p:pic>
        <p:nvPicPr>
          <p:cNvPr id="17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2713650" y="12801600"/>
            <a:ext cx="6812285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Starting out with your Dialogflow Agent</a:t>
            </a:r>
            <a:endParaRPr lang="en-US" sz="2800" dirty="0"/>
          </a:p>
        </p:txBody>
      </p:sp>
      <p:pic>
        <p:nvPicPr>
          <p:cNvPr id="19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6368" y="12371513"/>
            <a:ext cx="21694311" cy="127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737075" y="11125200"/>
            <a:ext cx="13302796" cy="85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https://chatimize.com/dialogflow-tutorial/</a:t>
            </a:r>
            <a:endParaRPr lang="en-US" sz="4000" dirty="0"/>
          </a:p>
        </p:txBody>
      </p:sp>
      <p:pic>
        <p:nvPicPr>
          <p:cNvPr id="21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1448" y="825500"/>
            <a:ext cx="20424153" cy="10071100"/>
          </a:xfrm>
          <a:prstGeom prst="rect">
            <a:avLst/>
          </a:prstGeom>
        </p:spPr>
      </p:pic>
      <p:pic>
        <p:nvPicPr>
          <p:cNvPr id="22" name="Picture 21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88920F6F-B78E-4849-6A47-CC8D16E3A1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05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1346368" y="12738100"/>
            <a:ext cx="8061018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161" y="12906234"/>
            <a:ext cx="76951" cy="76820"/>
          </a:xfrm>
          <a:prstGeom prst="rect">
            <a:avLst/>
          </a:prstGeom>
        </p:spPr>
      </p:pic>
      <p:pic>
        <p:nvPicPr>
          <p:cNvPr id="12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1161" y="13002701"/>
            <a:ext cx="76951" cy="80393"/>
          </a:xfrm>
          <a:prstGeom prst="rect">
            <a:avLst/>
          </a:prstGeom>
        </p:spPr>
      </p:pic>
      <p:pic>
        <p:nvPicPr>
          <p:cNvPr id="13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1161" y="13102745"/>
            <a:ext cx="76951" cy="76820"/>
          </a:xfrm>
          <a:prstGeom prst="rect">
            <a:avLst/>
          </a:prstGeom>
        </p:spPr>
      </p:pic>
      <p:pic>
        <p:nvPicPr>
          <p:cNvPr id="14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0946" y="13002701"/>
            <a:ext cx="80529" cy="80393"/>
          </a:xfrm>
          <a:prstGeom prst="rect">
            <a:avLst/>
          </a:prstGeom>
        </p:spPr>
      </p:pic>
      <p:pic>
        <p:nvPicPr>
          <p:cNvPr id="15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0946" y="13102745"/>
            <a:ext cx="80529" cy="76820"/>
          </a:xfrm>
          <a:prstGeom prst="rect">
            <a:avLst/>
          </a:prstGeom>
        </p:spPr>
      </p:pic>
      <p:pic>
        <p:nvPicPr>
          <p:cNvPr id="16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4305" y="13102745"/>
            <a:ext cx="76951" cy="76820"/>
          </a:xfrm>
          <a:prstGeom prst="rect">
            <a:avLst/>
          </a:prstGeom>
        </p:spPr>
      </p:pic>
      <p:pic>
        <p:nvPicPr>
          <p:cNvPr id="17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2713650" y="12801600"/>
            <a:ext cx="6812285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Starting out with your Dialogflow Agent</a:t>
            </a:r>
            <a:endParaRPr lang="en-US" sz="2800" dirty="0"/>
          </a:p>
        </p:txBody>
      </p:sp>
      <p:pic>
        <p:nvPicPr>
          <p:cNvPr id="19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6368" y="12371513"/>
            <a:ext cx="21694311" cy="12700"/>
          </a:xfrm>
          <a:prstGeom prst="rect">
            <a:avLst/>
          </a:prstGeom>
        </p:spPr>
      </p:pic>
      <p:pic>
        <p:nvPicPr>
          <p:cNvPr id="20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32254" y="1320800"/>
            <a:ext cx="20322540" cy="9880600"/>
          </a:xfrm>
          <a:prstGeom prst="rect">
            <a:avLst/>
          </a:prstGeom>
        </p:spPr>
      </p:pic>
      <p:pic>
        <p:nvPicPr>
          <p:cNvPr id="21" name="Picture 20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00C94189-0E5B-907B-DAE3-8BEDAE907FB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172" cy="1371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</a:rPr>
              <a:t>06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6397749" y="2349500"/>
            <a:ext cx="7396838" cy="7391974"/>
          </a:xfrm>
          <a:prstGeom prst="roundRect">
            <a:avLst>
              <a:gd name="adj" fmla="val 9649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17185248" y="2690236"/>
            <a:ext cx="6261883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17185248" y="2690236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17185248" y="2690236"/>
            <a:ext cx="5842730" cy="495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This is the central environment where developers design, build, and manage conversational agents (chatbots or virtual assistants).</a:t>
            </a:r>
            <a:endParaRPr lang="en-US" sz="3600" dirty="0"/>
          </a:p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They are essential for organizing and maintaining the conversational logic and content within </a:t>
            </a:r>
            <a:r>
              <a:rPr lang="en-US" sz="3600" kern="0" spc="43" dirty="0">
                <a:solidFill>
                  <a:srgbClr val="4A3A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Dialogflow ES</a:t>
            </a: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.</a:t>
            </a:r>
            <a:endParaRPr lang="en-US" sz="3600" dirty="0"/>
          </a:p>
        </p:txBody>
      </p:sp>
      <p:sp>
        <p:nvSpPr>
          <p:cNvPr id="13" name="Shape 9"/>
          <p:cNvSpPr/>
          <p:nvPr/>
        </p:nvSpPr>
        <p:spPr>
          <a:xfrm>
            <a:off x="1130441" y="12738100"/>
            <a:ext cx="3590059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130441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130441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5233" y="12906232"/>
            <a:ext cx="76951" cy="76820"/>
          </a:xfrm>
          <a:prstGeom prst="rect">
            <a:avLst/>
          </a:prstGeom>
        </p:spPr>
      </p:pic>
      <p:pic>
        <p:nvPicPr>
          <p:cNvPr id="17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5233" y="13002698"/>
            <a:ext cx="76951" cy="80392"/>
          </a:xfrm>
          <a:prstGeom prst="rect">
            <a:avLst/>
          </a:prstGeom>
        </p:spPr>
      </p:pic>
      <p:pic>
        <p:nvPicPr>
          <p:cNvPr id="18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5233" y="13102741"/>
            <a:ext cx="76951" cy="76820"/>
          </a:xfrm>
          <a:prstGeom prst="rect">
            <a:avLst/>
          </a:prstGeom>
        </p:spPr>
      </p:pic>
      <p:pic>
        <p:nvPicPr>
          <p:cNvPr id="19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5019" y="13002698"/>
            <a:ext cx="80530" cy="80392"/>
          </a:xfrm>
          <a:prstGeom prst="rect">
            <a:avLst/>
          </a:prstGeom>
        </p:spPr>
      </p:pic>
      <p:pic>
        <p:nvPicPr>
          <p:cNvPr id="20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5019" y="13102741"/>
            <a:ext cx="80530" cy="76820"/>
          </a:xfrm>
          <a:prstGeom prst="rect">
            <a:avLst/>
          </a:prstGeom>
        </p:spPr>
      </p:pic>
      <p:pic>
        <p:nvPicPr>
          <p:cNvPr id="21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98377" y="13102741"/>
            <a:ext cx="76951" cy="76820"/>
          </a:xfrm>
          <a:prstGeom prst="rect">
            <a:avLst/>
          </a:prstGeom>
        </p:spPr>
      </p:pic>
      <p:pic>
        <p:nvPicPr>
          <p:cNvPr id="22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17940" y="13017500"/>
            <a:ext cx="401961" cy="2540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497723" y="12801600"/>
            <a:ext cx="2358261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Workspace</a:t>
            </a:r>
            <a:endParaRPr lang="en-US" sz="3200" dirty="0"/>
          </a:p>
        </p:txBody>
      </p:sp>
      <p:pic>
        <p:nvPicPr>
          <p:cNvPr id="2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3708" y="1689100"/>
            <a:ext cx="14797349" cy="8902700"/>
          </a:xfrm>
          <a:prstGeom prst="rect">
            <a:avLst/>
          </a:prstGeom>
        </p:spPr>
      </p:pic>
      <p:pic>
        <p:nvPicPr>
          <p:cNvPr id="25" name="Picture 24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5136AB88-9E20-5EDC-B097-D1FC4D80577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07</a:t>
            </a:r>
            <a:endParaRPr lang="en-US" sz="28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394" y="520700"/>
            <a:ext cx="11215502" cy="609485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9451" y="6299200"/>
            <a:ext cx="11215502" cy="60948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527191" y="81534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code or logic that is executed when the intent is matched, which allows you to implement custom business logic, data retrieval, or other processing.</a:t>
            </a:r>
            <a:endParaRPr lang="en-US" sz="3600" dirty="0"/>
          </a:p>
        </p:txBody>
      </p:sp>
      <p:pic>
        <p:nvPicPr>
          <p:cNvPr id="11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9451" y="520700"/>
            <a:ext cx="11215502" cy="6094853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394" y="6300347"/>
            <a:ext cx="11215502" cy="60948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3527191" y="2501900"/>
            <a:ext cx="8992724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Variables extracted from user input that provide important information, such as dates, locations, or names.</a:t>
            </a:r>
            <a:endParaRPr lang="en-US" sz="3600" dirty="0"/>
          </a:p>
        </p:txBody>
      </p:sp>
      <p:sp>
        <p:nvSpPr>
          <p:cNvPr id="14" name="Text 7"/>
          <p:cNvSpPr/>
          <p:nvPr/>
        </p:nvSpPr>
        <p:spPr>
          <a:xfrm>
            <a:off x="1867133" y="81534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predefined messages or actions that the chatbot should generate as a reply to a user's request. These responses can include text, speech, or actions like calling an external API.</a:t>
            </a:r>
            <a:endParaRPr lang="en-US" sz="3600" dirty="0"/>
          </a:p>
        </p:txBody>
      </p:sp>
      <p:sp>
        <p:nvSpPr>
          <p:cNvPr id="15" name="Text 8"/>
          <p:cNvSpPr/>
          <p:nvPr/>
        </p:nvSpPr>
        <p:spPr>
          <a:xfrm>
            <a:off x="1867133" y="24511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list of example sentences or phrases that users might use to express their intentions. These training phrases help the AI understand and recognize user input.</a:t>
            </a:r>
            <a:endParaRPr lang="en-US" sz="3600" dirty="0"/>
          </a:p>
        </p:txBody>
      </p:sp>
      <p:sp>
        <p:nvSpPr>
          <p:cNvPr id="16" name="Text 9"/>
          <p:cNvSpPr/>
          <p:nvPr/>
        </p:nvSpPr>
        <p:spPr>
          <a:xfrm>
            <a:off x="1867133" y="1460500"/>
            <a:ext cx="5643739" cy="156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B3B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Training Phrases</a:t>
            </a:r>
            <a:endParaRPr lang="en-US" sz="5200" dirty="0"/>
          </a:p>
        </p:txBody>
      </p:sp>
      <p:sp>
        <p:nvSpPr>
          <p:cNvPr id="17" name="Text 10"/>
          <p:cNvSpPr/>
          <p:nvPr/>
        </p:nvSpPr>
        <p:spPr>
          <a:xfrm>
            <a:off x="13527191" y="1460500"/>
            <a:ext cx="4157653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Parameters</a:t>
            </a:r>
            <a:endParaRPr lang="en-US" sz="5200" dirty="0"/>
          </a:p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sz="5200" dirty="0"/>
          </a:p>
        </p:txBody>
      </p:sp>
      <p:sp>
        <p:nvSpPr>
          <p:cNvPr id="18" name="Text 11"/>
          <p:cNvSpPr/>
          <p:nvPr/>
        </p:nvSpPr>
        <p:spPr>
          <a:xfrm>
            <a:off x="1867133" y="7239000"/>
            <a:ext cx="3878218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Responses</a:t>
            </a:r>
            <a:endParaRPr lang="en-US" sz="5200" dirty="0"/>
          </a:p>
        </p:txBody>
      </p:sp>
      <p:sp>
        <p:nvSpPr>
          <p:cNvPr id="19" name="Text 12"/>
          <p:cNvSpPr/>
          <p:nvPr/>
        </p:nvSpPr>
        <p:spPr>
          <a:xfrm>
            <a:off x="13527191" y="7239000"/>
            <a:ext cx="4310072" cy="72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Fulfillments</a:t>
            </a:r>
            <a:endParaRPr lang="en-US" sz="5200" dirty="0"/>
          </a:p>
        </p:txBody>
      </p:sp>
      <p:pic>
        <p:nvPicPr>
          <p:cNvPr id="20" name="Picture 19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E99BB9F8-BE59-4DF8-986E-DC4158A92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0707438" y="0"/>
            <a:ext cx="13679610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12388461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22558019" y="12801600"/>
            <a:ext cx="507254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08</a:t>
            </a:r>
            <a:endParaRPr lang="en-US" sz="2800" dirty="0"/>
          </a:p>
        </p:txBody>
      </p:sp>
      <p:sp>
        <p:nvSpPr>
          <p:cNvPr id="8" name="Shape 6"/>
          <p:cNvSpPr/>
          <p:nvPr/>
        </p:nvSpPr>
        <p:spPr>
          <a:xfrm>
            <a:off x="1346368" y="12738100"/>
            <a:ext cx="3361430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160" y="12906239"/>
            <a:ext cx="76951" cy="7682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160" y="13002704"/>
            <a:ext cx="76951" cy="80392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160" y="13102754"/>
            <a:ext cx="76951" cy="76820"/>
          </a:xfrm>
          <a:prstGeom prst="rect">
            <a:avLst/>
          </a:prstGeom>
        </p:spPr>
      </p:pic>
      <p:pic>
        <p:nvPicPr>
          <p:cNvPr id="14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0946" y="13002704"/>
            <a:ext cx="80530" cy="80392"/>
          </a:xfrm>
          <a:prstGeom prst="rect">
            <a:avLst/>
          </a:prstGeom>
        </p:spPr>
      </p:pic>
      <p:pic>
        <p:nvPicPr>
          <p:cNvPr id="15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0946" y="13102754"/>
            <a:ext cx="80530" cy="76820"/>
          </a:xfrm>
          <a:prstGeom prst="rect">
            <a:avLst/>
          </a:prstGeom>
        </p:spPr>
      </p:pic>
      <p:pic>
        <p:nvPicPr>
          <p:cNvPr id="16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4304" y="13102754"/>
            <a:ext cx="76951" cy="76820"/>
          </a:xfrm>
          <a:prstGeom prst="rect">
            <a:avLst/>
          </a:prstGeom>
        </p:spPr>
      </p:pic>
      <p:pic>
        <p:nvPicPr>
          <p:cNvPr id="17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713650" y="12801600"/>
            <a:ext cx="2112697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Parameters</a:t>
            </a:r>
            <a:endParaRPr lang="en-US" sz="2800" dirty="0"/>
          </a:p>
        </p:txBody>
      </p:sp>
      <p:pic>
        <p:nvPicPr>
          <p:cNvPr id="19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20" name="Image 8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97" y="1828800"/>
            <a:ext cx="13550107" cy="8528447"/>
          </a:xfrm>
          <a:prstGeom prst="rect">
            <a:avLst/>
          </a:prstGeom>
        </p:spPr>
      </p:pic>
      <p:pic>
        <p:nvPicPr>
          <p:cNvPr id="21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83848" y="2260600"/>
            <a:ext cx="11926791" cy="8229600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1587698" y="1295400"/>
            <a:ext cx="7417727" cy="10031850"/>
          </a:xfrm>
          <a:prstGeom prst="roundRect">
            <a:avLst>
              <a:gd name="adj" fmla="val 9615"/>
            </a:avLst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10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87698" y="1295400"/>
            <a:ext cx="7417727" cy="10031847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2373657" y="1974222"/>
            <a:ext cx="6189084" cy="8531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Parameters are variables used to extract and store specific pieces of information from user input during a conversation. Parameters enable the chatbot to generate relevant responses and perform actions. These extracted values can be utilized to customize responses and execute tasks.</a:t>
            </a:r>
            <a:endParaRPr lang="en-US" sz="4000" dirty="0"/>
          </a:p>
        </p:txBody>
      </p:sp>
      <p:pic>
        <p:nvPicPr>
          <p:cNvPr id="25" name="Picture 24" descr="A colorful circle with different icons&#10;&#10;Description automatically generated">
            <a:extLst>
              <a:ext uri="{FF2B5EF4-FFF2-40B4-BE49-F238E27FC236}">
                <a16:creationId xmlns:a16="http://schemas.microsoft.com/office/drawing/2014/main" id="{9059BA04-89FC-4947-9827-9817098079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133324" y="12435730"/>
            <a:ext cx="1266639" cy="1273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423</Words>
  <Application>Microsoft Office PowerPoint</Application>
  <PresentationFormat>Custom</PresentationFormat>
  <Paragraphs>71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DM Sans Bold</vt:lpstr>
      <vt:lpstr>DM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tech.anuragkr@gmail.com</cp:lastModifiedBy>
  <cp:revision>18</cp:revision>
  <dcterms:created xsi:type="dcterms:W3CDTF">2023-10-12T16:26:27Z</dcterms:created>
  <dcterms:modified xsi:type="dcterms:W3CDTF">2023-10-15T10:54:37Z</dcterms:modified>
</cp:coreProperties>
</file>